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s/slide26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1.xml" ContentType="application/vnd.openxmlformats-officedocument.presentationml.slide+xml"/>
  <Override PartName="/ppt/slides/slide20.xml" ContentType="application/vnd.openxmlformats-officedocument.presentationml.slide+xml"/>
  <Override PartName="/ppt/slides/slide19.xml" ContentType="application/vnd.openxmlformats-officedocument.presentationml.slide+xml"/>
  <Override PartName="/ppt/slides/slide18.xml" ContentType="application/vnd.openxmlformats-officedocument.presentationml.slide+xml"/>
  <Override PartName="/ppt/slides/slide17.xml" ContentType="application/vnd.openxmlformats-officedocument.presentationml.slide+xml"/>
  <Override PartName="/ppt/slides/slide16.xml" ContentType="application/vnd.openxmlformats-officedocument.presentationml.slide+xml"/>
  <Override PartName="/ppt/slides/slide12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6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7" r:id="rId2"/>
    <p:sldId id="291" r:id="rId3"/>
    <p:sldId id="296" r:id="rId4"/>
    <p:sldId id="292" r:id="rId5"/>
    <p:sldId id="271" r:id="rId6"/>
    <p:sldId id="293" r:id="rId7"/>
    <p:sldId id="294" r:id="rId8"/>
    <p:sldId id="295" r:id="rId9"/>
    <p:sldId id="297" r:id="rId10"/>
    <p:sldId id="298" r:id="rId11"/>
    <p:sldId id="299" r:id="rId12"/>
    <p:sldId id="300" r:id="rId13"/>
    <p:sldId id="301" r:id="rId14"/>
    <p:sldId id="302" r:id="rId15"/>
    <p:sldId id="276" r:id="rId16"/>
    <p:sldId id="303" r:id="rId17"/>
    <p:sldId id="304" r:id="rId18"/>
    <p:sldId id="305" r:id="rId19"/>
    <p:sldId id="260" r:id="rId20"/>
    <p:sldId id="306" r:id="rId21"/>
    <p:sldId id="307" r:id="rId22"/>
    <p:sldId id="308" r:id="rId23"/>
    <p:sldId id="309" r:id="rId24"/>
    <p:sldId id="310" r:id="rId25"/>
    <p:sldId id="311" r:id="rId26"/>
    <p:sldId id="31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customXml" Target="../customXml/item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35" Type="http://schemas.openxmlformats.org/officeDocument/2006/relationships/customXml" Target="../customXml/item3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pie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4">
  <a:schemeClr val="accent1"/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B9BA15-5852-46E6-8D5D-148AC7D1DA32}" type="datetimeFigureOut">
              <a:rPr lang="en-US" smtClean="0"/>
              <a:t>5/1/2024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8BDEA-D602-4892-90A1-C578E9351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247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and blue background&#10;&#10;Description automatically generated">
            <a:extLst>
              <a:ext uri="{FF2B5EF4-FFF2-40B4-BE49-F238E27FC236}">
                <a16:creationId xmlns:a16="http://schemas.microsoft.com/office/drawing/2014/main" id="{A2618E6D-53BE-ECE2-E278-39067AAB3B8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651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56328C-FBB0-3A8D-B701-CCEFD1622E6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914969"/>
            <a:ext cx="9144000" cy="91440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6000" b="0" i="0">
                <a:latin typeface="Georgia" panose="02040502050405020303" pitchFamily="18" charset="0"/>
                <a:ea typeface="Cambria Math" panose="02040503050406030204" pitchFamily="18" charset="0"/>
              </a:defRPr>
            </a:lvl1pPr>
          </a:lstStyle>
          <a:p>
            <a:r>
              <a:rPr lang="en-US" dirty="0"/>
              <a:t>Welcome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C01271-6AEA-15F6-E56E-1A4CAC242E9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2958481"/>
            <a:ext cx="9144000" cy="9144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3200" b="0" i="0">
                <a:latin typeface="Avenir Next LT Pro" panose="020B0504020202020204" pitchFamily="34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95F783E-EBE9-CAB8-41D5-1A8E7769835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524000" y="4634700"/>
            <a:ext cx="2546386" cy="318481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Avenir Next LT Pro Demi" panose="020B0504020202020204" pitchFamily="34" charset="77"/>
              </a:defRPr>
            </a:lvl1pPr>
            <a:lvl2pPr>
              <a:defRPr sz="1000">
                <a:latin typeface="Avenir Book" panose="02000503020000020003" pitchFamily="2" charset="0"/>
              </a:defRPr>
            </a:lvl2pPr>
            <a:lvl3pPr>
              <a:defRPr sz="1000">
                <a:latin typeface="Avenir Book" panose="02000503020000020003" pitchFamily="2" charset="0"/>
              </a:defRPr>
            </a:lvl3pPr>
            <a:lvl4pPr>
              <a:defRPr sz="1000">
                <a:latin typeface="Avenir Book" panose="02000503020000020003" pitchFamily="2" charset="0"/>
              </a:defRPr>
            </a:lvl4pPr>
            <a:lvl5pPr>
              <a:defRPr sz="1000">
                <a:latin typeface="Avenir Book" panose="02000503020000020003" pitchFamily="2" charset="0"/>
              </a:defRPr>
            </a:lvl5pPr>
          </a:lstStyle>
          <a:p>
            <a:pPr lvl="0"/>
            <a:r>
              <a:rPr lang="en-US" dirty="0"/>
              <a:t>Month Day, Year</a:t>
            </a:r>
          </a:p>
        </p:txBody>
      </p:sp>
      <p:pic>
        <p:nvPicPr>
          <p:cNvPr id="5" name="Picture 4" descr="A black background with grey text&#10;&#10;Description automatically generated">
            <a:extLst>
              <a:ext uri="{FF2B5EF4-FFF2-40B4-BE49-F238E27FC236}">
                <a16:creationId xmlns:a16="http://schemas.microsoft.com/office/drawing/2014/main" id="{A96BE927-4106-D8E1-14D0-A687E969428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639649" y="3919467"/>
            <a:ext cx="3200400" cy="127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3732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6ED6142-E6BB-62CE-BB1F-6C60CE51DEB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8043"/>
            <a:ext cx="9144000" cy="1619294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6000" b="0" i="0">
                <a:latin typeface="Georgia" panose="02040502050405020303" pitchFamily="18" charset="0"/>
              </a:defRPr>
            </a:lvl1pPr>
          </a:lstStyle>
          <a:p>
            <a:r>
              <a:rPr lang="en-US" dirty="0"/>
              <a:t>Click to edit</a:t>
            </a:r>
            <a:br>
              <a:rPr lang="en-US" dirty="0"/>
            </a:br>
            <a:r>
              <a:rPr lang="en-US" dirty="0"/>
              <a:t>master text styles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33EFCD7-69EB-EA48-ACDA-7D7CC7779BC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2476" y="1538252"/>
            <a:ext cx="9144000" cy="37424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400" b="1" i="0">
                <a:latin typeface="Avenir Next LT Pro Demi" panose="020B0504020202020204" pitchFamily="34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WELCOME</a:t>
            </a:r>
          </a:p>
        </p:txBody>
      </p:sp>
      <p:pic>
        <p:nvPicPr>
          <p:cNvPr id="4" name="Picture 3" descr="A black background with grey text&#10;&#10;Description automatically generated">
            <a:extLst>
              <a:ext uri="{FF2B5EF4-FFF2-40B4-BE49-F238E27FC236}">
                <a16:creationId xmlns:a16="http://schemas.microsoft.com/office/drawing/2014/main" id="{D2CA016F-F1B6-6844-98BF-C5CD42AFEB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39649" y="3919467"/>
            <a:ext cx="3200400" cy="1271679"/>
          </a:xfrm>
          <a:prstGeom prst="rect">
            <a:avLst/>
          </a:prstGeom>
        </p:spPr>
      </p:pic>
      <p:pic>
        <p:nvPicPr>
          <p:cNvPr id="5" name="Picture 4" descr="A black and blue background&#10;&#10;Description automatically generated">
            <a:extLst>
              <a:ext uri="{FF2B5EF4-FFF2-40B4-BE49-F238E27FC236}">
                <a16:creationId xmlns:a16="http://schemas.microsoft.com/office/drawing/2014/main" id="{2BAEC3CC-DDDC-FD2D-507E-F50DC0E6635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6865152"/>
          </a:xfrm>
          <a:prstGeom prst="rect">
            <a:avLst/>
          </a:prstGeom>
        </p:spPr>
      </p:pic>
      <p:sp>
        <p:nvSpPr>
          <p:cNvPr id="3" name="Text Placeholder 12">
            <a:extLst>
              <a:ext uri="{FF2B5EF4-FFF2-40B4-BE49-F238E27FC236}">
                <a16:creationId xmlns:a16="http://schemas.microsoft.com/office/drawing/2014/main" id="{6A7DE9E7-AEDD-25CD-47BA-2FB642DBA5F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524000" y="4634700"/>
            <a:ext cx="2546386" cy="318481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Avenir Next LT Pro Demi" panose="020B0504020202020204" pitchFamily="34" charset="77"/>
              </a:defRPr>
            </a:lvl1pPr>
            <a:lvl2pPr>
              <a:defRPr sz="1000">
                <a:latin typeface="Avenir Book" panose="02000503020000020003" pitchFamily="2" charset="0"/>
              </a:defRPr>
            </a:lvl2pPr>
            <a:lvl3pPr>
              <a:defRPr sz="1000">
                <a:latin typeface="Avenir Book" panose="02000503020000020003" pitchFamily="2" charset="0"/>
              </a:defRPr>
            </a:lvl3pPr>
            <a:lvl4pPr>
              <a:defRPr sz="1000">
                <a:latin typeface="Avenir Book" panose="02000503020000020003" pitchFamily="2" charset="0"/>
              </a:defRPr>
            </a:lvl4pPr>
            <a:lvl5pPr>
              <a:defRPr sz="1000">
                <a:latin typeface="Avenir Book" panose="02000503020000020003" pitchFamily="2" charset="0"/>
              </a:defRPr>
            </a:lvl5pPr>
          </a:lstStyle>
          <a:p>
            <a:pPr lvl="0"/>
            <a:r>
              <a:rPr lang="en-US" dirty="0"/>
              <a:t>Month Day, Year</a:t>
            </a:r>
          </a:p>
        </p:txBody>
      </p:sp>
    </p:spTree>
    <p:extLst>
      <p:ext uri="{BB962C8B-B14F-4D97-AF65-F5344CB8AC3E}">
        <p14:creationId xmlns:p14="http://schemas.microsoft.com/office/powerpoint/2010/main" val="3196936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Custom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C47136A0-7E13-BBC3-4BE8-90B943EE186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3577"/>
            <a:ext cx="12192000" cy="686515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8D2744FC-4C68-230B-5B64-1C3415DE6C4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517913" y="1991458"/>
            <a:ext cx="8229599" cy="2875084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5400" b="1" i="0">
                <a:solidFill>
                  <a:srgbClr val="1F4253"/>
                </a:solidFill>
                <a:latin typeface="Avenir Next LT Pro Demi" panose="020B0504020202020204" pitchFamily="34" charset="77"/>
              </a:defRPr>
            </a:lvl1pPr>
          </a:lstStyle>
          <a:p>
            <a:r>
              <a:rPr lang="en-US" dirty="0"/>
              <a:t>Click to edit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71BB7A-D71D-6BBE-E7C6-81A9BF4B05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5325" y="6402403"/>
            <a:ext cx="3876675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5275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665B2639-E8F8-03D2-C7D0-922339AF82F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3577"/>
            <a:ext cx="12192000" cy="6865152"/>
          </a:xfrm>
          <a:prstGeom prst="rect">
            <a:avLst/>
          </a:prstGeom>
        </p:spPr>
      </p:pic>
      <p:sp>
        <p:nvSpPr>
          <p:cNvPr id="2" name="Picture Placeholder 3">
            <a:extLst>
              <a:ext uri="{FF2B5EF4-FFF2-40B4-BE49-F238E27FC236}">
                <a16:creationId xmlns:a16="http://schemas.microsoft.com/office/drawing/2014/main" id="{23D0F1FE-8743-FF54-CC32-8F749DC13D1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0376" y="502919"/>
            <a:ext cx="11291247" cy="58521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183F40-DCD0-3F1A-235C-7F8C770BCBF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6357" y="5980132"/>
            <a:ext cx="3876675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0850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ustom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8A18A472-DE6F-8CFF-5CC4-12C29F5E102E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1597289" y="1661655"/>
            <a:ext cx="3266811" cy="100808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3200" b="0" i="0">
                <a:solidFill>
                  <a:schemeClr val="tx1"/>
                </a:solidFill>
                <a:latin typeface="Georgia" panose="02040502050405020303" pitchFamily="18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slide</a:t>
            </a:r>
          </a:p>
        </p:txBody>
      </p:sp>
      <p:pic>
        <p:nvPicPr>
          <p:cNvPr id="3" name="Picture 2" descr="A black background with red lines&#10;&#10;Description automatically generated">
            <a:extLst>
              <a:ext uri="{FF2B5EF4-FFF2-40B4-BE49-F238E27FC236}">
                <a16:creationId xmlns:a16="http://schemas.microsoft.com/office/drawing/2014/main" id="{3D298C1C-2107-3867-8077-60944F01E60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3577"/>
            <a:ext cx="12192000" cy="6865152"/>
          </a:xfrm>
          <a:prstGeom prst="rect">
            <a:avLst/>
          </a:prstGeom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87249084-FD56-7672-7253-FAEE08CD5C51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5283200" y="1661654"/>
            <a:ext cx="5309200" cy="3291345"/>
          </a:xfrm>
          <a:prstGeom prst="rect">
            <a:avLst/>
          </a:prstGeom>
        </p:spPr>
        <p:txBody>
          <a:bodyPr/>
          <a:lstStyle>
            <a:lvl1pPr>
              <a:defRPr sz="2600" b="0" i="0">
                <a:solidFill>
                  <a:schemeClr val="tx1"/>
                </a:solidFill>
                <a:latin typeface="Avenir Next LT Pro" panose="020B0504020202020204" pitchFamily="34" charset="77"/>
                <a:cs typeface="Arial" panose="020B0604020202020204" pitchFamily="34" charset="0"/>
              </a:defRPr>
            </a:lvl1pPr>
            <a:lvl2pPr>
              <a:defRPr lang="en-US" sz="2600" b="0" i="0" kern="1200" dirty="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Arial" panose="020B0604020202020204" pitchFamily="34" charset="0"/>
              </a:defRPr>
            </a:lvl2pPr>
            <a:lvl3pPr>
              <a:defRPr sz="2600" b="0" i="0">
                <a:solidFill>
                  <a:schemeClr val="tx1"/>
                </a:solidFill>
                <a:latin typeface="Avenir Next LT Pro" panose="020B0504020202020204" pitchFamily="34" charset="77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9910973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and white background&#10;&#10;Description automatically generated">
            <a:extLst>
              <a:ext uri="{FF2B5EF4-FFF2-40B4-BE49-F238E27FC236}">
                <a16:creationId xmlns:a16="http://schemas.microsoft.com/office/drawing/2014/main" id="{EC33F149-D7C8-0474-67E9-B43C6726562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7151"/>
            <a:ext cx="12192000" cy="686515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53B9B70-BAC1-FA92-B154-A2BF4705165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71600" y="2286000"/>
            <a:ext cx="5398967" cy="2473696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5400" b="1" i="0">
                <a:solidFill>
                  <a:srgbClr val="1F4253"/>
                </a:solidFill>
                <a:latin typeface="Avenir Next LT Pro Demi" panose="020B0504020202020204" pitchFamily="34" charset="77"/>
              </a:defRPr>
            </a:lvl1pPr>
          </a:lstStyle>
          <a:p>
            <a:r>
              <a:rPr lang="en-US" dirty="0"/>
              <a:t>Click to edit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77479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0650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Xtc89NkrhYQ?feature=oembed" TargetMode="External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mailto:swolverton@wkhs.com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6EB80-D5A2-5486-A2C2-388FB19740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LESSONS LEARNED FROM REAL WORLD EVENTS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538ABD-AA49-D5AC-61B3-2FAA4B75E5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2476" y="1538252"/>
            <a:ext cx="9144000" cy="846025"/>
          </a:xfrm>
        </p:spPr>
        <p:txBody>
          <a:bodyPr/>
          <a:lstStyle/>
          <a:p>
            <a:r>
              <a:rPr lang="en-US" sz="4000" dirty="0"/>
              <a:t>HOSPITAL EMERGENCY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2BDFB5-D30E-9E8D-AFB6-20EC4C079BB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24000" y="4597638"/>
            <a:ext cx="4116224" cy="333286"/>
          </a:xfrm>
        </p:spPr>
        <p:txBody>
          <a:bodyPr/>
          <a:lstStyle/>
          <a:p>
            <a:r>
              <a:rPr lang="en-US" sz="1800" dirty="0"/>
              <a:t>MAY 8, 2024</a:t>
            </a:r>
          </a:p>
          <a:p>
            <a:r>
              <a:rPr lang="en-US" sz="1800" dirty="0"/>
              <a:t>LOUISIANA EMERGENCY MANAGEMENT CONFERENCE</a:t>
            </a:r>
          </a:p>
        </p:txBody>
      </p:sp>
    </p:spTree>
    <p:extLst>
      <p:ext uri="{BB962C8B-B14F-4D97-AF65-F5344CB8AC3E}">
        <p14:creationId xmlns:p14="http://schemas.microsoft.com/office/powerpoint/2010/main" val="2862320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5F869-B982-75A2-02B3-00D343C9D7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0236" y="393108"/>
            <a:ext cx="9938757" cy="6178608"/>
          </a:xfrm>
        </p:spPr>
        <p:txBody>
          <a:bodyPr/>
          <a:lstStyle/>
          <a:p>
            <a:r>
              <a:rPr lang="en-US" sz="3400" dirty="0"/>
              <a:t>Willis Knighton Health (WKH) has served the Northwest Louisiana communities since 1924.  </a:t>
            </a:r>
            <a:br>
              <a:rPr lang="en-US" sz="3400" dirty="0"/>
            </a:br>
            <a:r>
              <a:rPr lang="en-US" sz="3400" dirty="0"/>
              <a:t>WKH is accredited through The Joint Commission and has four emergency departments that serve the Shreveport/Bossier City area, eight urgent care centers, over 100 clinics/physician services, cancer treatment center with the only proton treatment therapy available in the state, and four fitness/wellness centers.  Our mission-”to continuously improve the health and well-being of the people we serve.”  </a:t>
            </a:r>
          </a:p>
        </p:txBody>
      </p:sp>
    </p:spTree>
    <p:extLst>
      <p:ext uri="{BB962C8B-B14F-4D97-AF65-F5344CB8AC3E}">
        <p14:creationId xmlns:p14="http://schemas.microsoft.com/office/powerpoint/2010/main" val="2275581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899E08-52F9-4B13-1968-FF5E3F5D75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4800" y="858982"/>
            <a:ext cx="6163733" cy="5355551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9FA2AA-B8A2-9373-7A70-904E19CE6E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10" r="2" b="2"/>
          <a:stretch/>
        </p:blipFill>
        <p:spPr>
          <a:xfrm>
            <a:off x="1437823" y="643467"/>
            <a:ext cx="378338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264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AB5D0-7552-3903-1764-89ACE88C31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5335" y="324741"/>
            <a:ext cx="10297682" cy="6041876"/>
          </a:xfrm>
        </p:spPr>
        <p:txBody>
          <a:bodyPr/>
          <a:lstStyle/>
          <a:p>
            <a:r>
              <a:rPr lang="en-US" sz="3600" dirty="0"/>
              <a:t>Disasters and Emergencies have a tremendous impact on hospital systems like WKH.  These include </a:t>
            </a:r>
            <a:r>
              <a:rPr lang="en-US" sz="3600" u="sng" dirty="0"/>
              <a:t>Natural Disasters </a:t>
            </a:r>
            <a:r>
              <a:rPr lang="en-US" sz="3600" dirty="0"/>
              <a:t>such as tornados, flooding, extreme winter weather; </a:t>
            </a:r>
            <a:r>
              <a:rPr lang="en-US" sz="3600" u="sng" dirty="0"/>
              <a:t>Accidental Disasters</a:t>
            </a:r>
            <a:r>
              <a:rPr lang="en-US" sz="3600" dirty="0"/>
              <a:t> such as utility failures, fire, train derailment; and </a:t>
            </a:r>
            <a:r>
              <a:rPr lang="en-US" sz="3600" u="sng" dirty="0"/>
              <a:t>Intentional Events </a:t>
            </a:r>
            <a:r>
              <a:rPr lang="en-US" sz="3600" dirty="0"/>
              <a:t>such as active shooter/killer, cyberattacks, workplace violence, and terrorism.  </a:t>
            </a:r>
          </a:p>
        </p:txBody>
      </p:sp>
    </p:spTree>
    <p:extLst>
      <p:ext uri="{BB962C8B-B14F-4D97-AF65-F5344CB8AC3E}">
        <p14:creationId xmlns:p14="http://schemas.microsoft.com/office/powerpoint/2010/main" val="1131346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421E814-06F5-BB1E-EEBB-492884AD28D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0875" b="10875"/>
          <a:stretch>
            <a:fillRect/>
          </a:stretch>
        </p:blipFill>
        <p:spPr>
          <a:xfrm>
            <a:off x="38166" y="119641"/>
            <a:ext cx="4627837" cy="2683379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666004" y="461473"/>
            <a:ext cx="7525996" cy="2224577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800" b="1" dirty="0"/>
              <a:t>Disasters and Emergencies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973388" y="3076575"/>
            <a:ext cx="9218612" cy="24431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b="1" dirty="0">
                <a:solidFill>
                  <a:schemeClr val="accent3"/>
                </a:solidFill>
              </a:rPr>
              <a:t>Winter Storm Event- February 2021</a:t>
            </a:r>
          </a:p>
          <a:p>
            <a:pPr lvl="0"/>
            <a:r>
              <a:rPr lang="en-US" b="1" dirty="0">
                <a:solidFill>
                  <a:schemeClr val="accent3"/>
                </a:solidFill>
              </a:rPr>
              <a:t>Extreme Cold Temperature Event- December 2022</a:t>
            </a:r>
          </a:p>
          <a:p>
            <a:pPr lvl="0"/>
            <a:r>
              <a:rPr lang="en-US" b="1" dirty="0">
                <a:solidFill>
                  <a:schemeClr val="accent3"/>
                </a:solidFill>
              </a:rPr>
              <a:t>Tornado Event- March 2023</a:t>
            </a:r>
          </a:p>
          <a:p>
            <a:pPr lvl="0"/>
            <a:r>
              <a:rPr lang="en-US" b="1" dirty="0">
                <a:solidFill>
                  <a:schemeClr val="accent3"/>
                </a:solidFill>
              </a:rPr>
              <a:t>“Derecho” Severe Weather Event- June 2023</a:t>
            </a:r>
          </a:p>
          <a:p>
            <a:pPr lvl="0"/>
            <a:r>
              <a:rPr lang="en-US" b="1" dirty="0">
                <a:solidFill>
                  <a:schemeClr val="accent3"/>
                </a:solidFill>
              </a:rPr>
              <a:t>Winter Storm Event- January 2024</a:t>
            </a:r>
          </a:p>
        </p:txBody>
      </p:sp>
    </p:spTree>
    <p:extLst>
      <p:ext uri="{BB962C8B-B14F-4D97-AF65-F5344CB8AC3E}">
        <p14:creationId xmlns:p14="http://schemas.microsoft.com/office/powerpoint/2010/main" val="3725873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building in the snow&#10;&#10;Description automatically generated">
            <a:extLst>
              <a:ext uri="{FF2B5EF4-FFF2-40B4-BE49-F238E27FC236}">
                <a16:creationId xmlns:a16="http://schemas.microsoft.com/office/drawing/2014/main" id="{E3E78FC6-BF3B-9F6E-8842-347305BC80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65" r="30565"/>
          <a:stretch>
            <a:fillRect/>
          </a:stretch>
        </p:blipFill>
        <p:spPr>
          <a:xfrm rot="5400000">
            <a:off x="1054133" y="-1054133"/>
            <a:ext cx="2899570" cy="5007836"/>
          </a:xfr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862557" y="1677988"/>
            <a:ext cx="7329443" cy="1008062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600" b="1" dirty="0">
                <a:solidFill>
                  <a:schemeClr val="accent3"/>
                </a:solidFill>
              </a:rPr>
              <a:t>Winter Weather Event-February 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973388" y="3076575"/>
            <a:ext cx="9218612" cy="24431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z="2600" dirty="0"/>
              <a:t>February 15-25, 2021</a:t>
            </a:r>
          </a:p>
          <a:p>
            <a:pPr lvl="0"/>
            <a:r>
              <a:rPr lang="en-US" sz="2600" dirty="0"/>
              <a:t>Six inches of snow and sleet</a:t>
            </a:r>
          </a:p>
          <a:p>
            <a:pPr lvl="0"/>
            <a:r>
              <a:rPr lang="en-US" sz="2600" dirty="0"/>
              <a:t>Record low temperature set</a:t>
            </a:r>
          </a:p>
          <a:p>
            <a:pPr lvl="0"/>
            <a:r>
              <a:rPr lang="en-US" sz="2600" dirty="0"/>
              <a:t>Rolling blackouts by AEP/SWEPCO to conserve the electrical grid due to demand</a:t>
            </a:r>
          </a:p>
          <a:p>
            <a:pPr lvl="0"/>
            <a:r>
              <a:rPr lang="en-US" sz="2600" dirty="0"/>
              <a:t>Multiple Water Main breaks throughout the city causing loss of complete pressure in system.</a:t>
            </a:r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383604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car parked in a snowy area&#10;&#10;Description automatically generated">
            <a:extLst>
              <a:ext uri="{FF2B5EF4-FFF2-40B4-BE49-F238E27FC236}">
                <a16:creationId xmlns:a16="http://schemas.microsoft.com/office/drawing/2014/main" id="{2FE7D842-0D29-EEB9-07E8-33B2A9F3B52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0" b="4450"/>
          <a:stretch>
            <a:fillRect/>
          </a:stretch>
        </p:blipFill>
        <p:spPr>
          <a:xfrm>
            <a:off x="0" y="0"/>
            <a:ext cx="5520583" cy="2555193"/>
          </a:xfr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640224" y="1677988"/>
            <a:ext cx="6551776" cy="1008062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600" b="1" dirty="0"/>
              <a:t>Temperatures and Precipitation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77B841-202D-0D95-CB4E-D8B07477B8D7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2521009" y="3076575"/>
            <a:ext cx="9670991" cy="280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584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car parked in a parking lot&#10;&#10;Description automatically generated">
            <a:extLst>
              <a:ext uri="{FF2B5EF4-FFF2-40B4-BE49-F238E27FC236}">
                <a16:creationId xmlns:a16="http://schemas.microsoft.com/office/drawing/2014/main" id="{087A63AB-D444-A707-2679-DE1C4B6AC24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48" b="15448"/>
          <a:stretch>
            <a:fillRect/>
          </a:stretch>
        </p:blipFill>
        <p:spPr>
          <a:xfrm>
            <a:off x="-2" y="-1112"/>
            <a:ext cx="4212166" cy="3539072"/>
          </a:xfr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24926" y="333286"/>
            <a:ext cx="7167073" cy="786213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/>
              <a:t>Challenges From the Event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230680-67DC-AB23-8804-90025C81893A}"/>
              </a:ext>
            </a:extLst>
          </p:cNvPr>
          <p:cNvSpPr txBox="1"/>
          <p:nvPr/>
        </p:nvSpPr>
        <p:spPr>
          <a:xfrm>
            <a:off x="4401084" y="1230594"/>
            <a:ext cx="758012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Prolonged days of sub-freezing temperatures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Lack of Back-Up Plans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Loss of city water pressure due to water main breaks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Could not perform dialysis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600" dirty="0">
                <a:solidFill>
                  <a:srgbClr val="1F4153"/>
                </a:solidFill>
                <a:latin typeface="Calibri" panose="020F0502020204030204"/>
              </a:rPr>
              <a:t>Damaged Property &amp; Sanitary Issues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srgbClr val="1F415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Ambulance ER driveways iced over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Discharging patients from the hospitals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 travel resources- taxis, uber, funeral homes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Lack of Hospital Incident Command System (HICS)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Staffing shortages due to travel hazards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600" dirty="0">
                <a:solidFill>
                  <a:srgbClr val="1F4153"/>
                </a:solidFill>
                <a:latin typeface="Calibri" panose="020F0502020204030204"/>
              </a:rPr>
              <a:t>Once water pressure returned-boil advisory in place until water tested. 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srgbClr val="1F415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person walking in the snow&#10;&#10;Description automatically generated">
            <a:extLst>
              <a:ext uri="{FF2B5EF4-FFF2-40B4-BE49-F238E27FC236}">
                <a16:creationId xmlns:a16="http://schemas.microsoft.com/office/drawing/2014/main" id="{CEF622F1-1542-F651-3883-0D89220E5D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37960"/>
            <a:ext cx="4212164" cy="332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578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group of water tanks&#10;&#10;Description automatically generated">
            <a:extLst>
              <a:ext uri="{FF2B5EF4-FFF2-40B4-BE49-F238E27FC236}">
                <a16:creationId xmlns:a16="http://schemas.microsoft.com/office/drawing/2014/main" id="{B86E816D-8916-FC42-6573-8AE730491E8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48" b="15448"/>
          <a:stretch>
            <a:fillRect/>
          </a:stretch>
        </p:blipFill>
        <p:spPr>
          <a:xfrm>
            <a:off x="0" y="0"/>
            <a:ext cx="4191000" cy="3281585"/>
          </a:xfr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973388" y="538385"/>
            <a:ext cx="9218612" cy="799877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/>
              <a:t>Lessons Learned and Mitigation</a:t>
            </a:r>
          </a:p>
        </p:txBody>
      </p:sp>
      <p:pic>
        <p:nvPicPr>
          <p:cNvPr id="8" name="Content Placeholder 7" descr="Two men wearing military uniforms and face masks&#10;&#10;Description automatically generated">
            <a:extLst>
              <a:ext uri="{FF2B5EF4-FFF2-40B4-BE49-F238E27FC236}">
                <a16:creationId xmlns:a16="http://schemas.microsoft.com/office/drawing/2014/main" id="{152ABBE8-D56B-039A-FE74-5C5270C240B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585"/>
            <a:ext cx="4191000" cy="35764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97D95E-67F6-78A7-CA54-30318CE0E7B4}"/>
              </a:ext>
            </a:extLst>
          </p:cNvPr>
          <p:cNvSpPr txBox="1"/>
          <p:nvPr/>
        </p:nvSpPr>
        <p:spPr>
          <a:xfrm>
            <a:off x="4401084" y="1589518"/>
            <a:ext cx="7434841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Water Supply- wells were dug at each major hospital for non-potable resources.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Bottled Water Supply maintained and contracts in place to continue supply as needed.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Port-a-lets had to be used at all facilities; tank type toilets added to public restrooms so they can be flushed with bucket brigade.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Booster pumps were added to each hospital to boost lost pressure needed to continue dialysis.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Heaters were added to ER driveways and Ice Melt provided by vendor.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Community partners assisted getting patients home and staff back and forth to hospital to meet mission.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Needed to provide better overnight accommodations for staff.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Add ICS 100 and 200 for all potential staff to fill HICS positions.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Our ESF-8 DRC for Region 7 does an annual HICS class each year.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/>
              <a:t>Two temporary morgues established now in Caddo Parish.</a:t>
            </a:r>
          </a:p>
        </p:txBody>
      </p:sp>
    </p:spTree>
    <p:extLst>
      <p:ext uri="{BB962C8B-B14F-4D97-AF65-F5344CB8AC3E}">
        <p14:creationId xmlns:p14="http://schemas.microsoft.com/office/powerpoint/2010/main" val="972328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15D2E99C-7739-C3B7-4D24-DE601526193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25337" b="25337"/>
          <a:stretch/>
        </p:blipFill>
        <p:spPr>
          <a:xfrm>
            <a:off x="1" y="0"/>
            <a:ext cx="3570388" cy="3247402"/>
          </a:xfr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085032" y="521293"/>
            <a:ext cx="9106968" cy="816969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600" b="1" dirty="0">
                <a:solidFill>
                  <a:schemeClr val="accent3"/>
                </a:solidFill>
              </a:rPr>
              <a:t>Extreme Cold Temperatures- December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281442" y="1909140"/>
            <a:ext cx="7910557" cy="361059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z="3200" dirty="0"/>
              <a:t>December 23-30, 2022</a:t>
            </a:r>
          </a:p>
          <a:p>
            <a:pPr lvl="0"/>
            <a:r>
              <a:rPr lang="en-US" sz="3200" dirty="0"/>
              <a:t>Lowest temperature in 2022 recorded was 10⁰ on December 23, 2022. </a:t>
            </a:r>
          </a:p>
          <a:p>
            <a:pPr lvl="0"/>
            <a:r>
              <a:rPr lang="en-US" sz="3200" dirty="0"/>
              <a:t>Temperatures below freezing for 44 hours</a:t>
            </a:r>
          </a:p>
          <a:p>
            <a:pPr lvl="0"/>
            <a:r>
              <a:rPr lang="en-US" sz="3200" dirty="0"/>
              <a:t>Record setting wind chill at -5⁰</a:t>
            </a:r>
          </a:p>
          <a:p>
            <a:pPr lvl="0"/>
            <a:r>
              <a:rPr lang="en-US" sz="3200" dirty="0"/>
              <a:t>Fortunately, we had no snow, sleet, ice, or freezing rain with this event.</a:t>
            </a:r>
          </a:p>
          <a:p>
            <a:pPr lvl="0"/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E426CE-0E90-9CB8-BC4C-7A3DD7ACC4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3247402"/>
            <a:ext cx="3570388" cy="3610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215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24926" y="333286"/>
            <a:ext cx="7167073" cy="786213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/>
              <a:t>Challenges From the Event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230680-67DC-AB23-8804-90025C81893A}"/>
              </a:ext>
            </a:extLst>
          </p:cNvPr>
          <p:cNvSpPr txBox="1"/>
          <p:nvPr/>
        </p:nvSpPr>
        <p:spPr>
          <a:xfrm>
            <a:off x="4401084" y="1230594"/>
            <a:ext cx="75801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Extended period of sub-freezing temperatures and record setting wind chills.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1F4153"/>
                </a:solidFill>
                <a:latin typeface="Calibri" panose="020F0502020204030204"/>
              </a:rPr>
              <a:t>Wells froze up before we started </a:t>
            </a:r>
            <a:r>
              <a:rPr lang="en-US" sz="2800">
                <a:solidFill>
                  <a:srgbClr val="1F4153"/>
                </a:solidFill>
                <a:latin typeface="Calibri" panose="020F0502020204030204"/>
              </a:rPr>
              <a:t>flowing water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1F415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Loss of city water pressure again due to water main breaks when temperatures rose to high 30s and the thaw began.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1F4153"/>
                </a:solidFill>
                <a:latin typeface="Calibri" panose="020F0502020204030204"/>
              </a:rPr>
              <a:t>Dialysis Operations hindered again.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1F415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Event occurred during scheduled holidays for health system- Christmas Eve and Christmas Day.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1F4153"/>
                </a:solidFill>
                <a:latin typeface="Calibri" panose="020F0502020204030204"/>
              </a:rPr>
              <a:t>Boil Advisory after pressure restored again hindered daily hospital operations.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1F415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172893B-4CA2-A1CF-537B-4C8A63872B9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6627" r="6627"/>
          <a:stretch>
            <a:fillRect/>
          </a:stretch>
        </p:blipFill>
        <p:spPr>
          <a:xfrm>
            <a:off x="1" y="0"/>
            <a:ext cx="4401084" cy="35379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17FABB-D985-BD04-1C60-4652D8228F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37959"/>
            <a:ext cx="4401083" cy="332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148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973388" y="205100"/>
            <a:ext cx="9218612" cy="675118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/>
              <a:t>Lessons Learned and Mitigation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26B5A06-A40B-4BD5-BDFC-113D8CB22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426721" cy="34575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236D51-0DC5-4162-B4E1-35D800BBA6D5}"/>
              </a:ext>
            </a:extLst>
          </p:cNvPr>
          <p:cNvSpPr txBox="1"/>
          <p:nvPr/>
        </p:nvSpPr>
        <p:spPr>
          <a:xfrm>
            <a:off x="4606183" y="880218"/>
            <a:ext cx="7417750" cy="5586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Our wells froze up due to extreme cold temperatures.  Now we have protected closures, protected lines and start flowing water from wells before freezing temps arrive.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One hospital well was found to have high iron content and water resource had to be provided for HVAC system.  New well to be dug. 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100" dirty="0">
                <a:solidFill>
                  <a:srgbClr val="1F4153"/>
                </a:solidFill>
                <a:latin typeface="Calibri" panose="020F0502020204030204"/>
              </a:rPr>
              <a:t>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here were no elective surgeries scheduled.  However, ED operations and patient care on floors had to continue. 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Bucket Brigade for toilets supplemented Port-a-lets.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Added low pressure water alarm for each hospital.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Due to expected high level of dialysis needs the day after Christmas, dialysis contingency plan was developed to transfer patients to WK hospital in Bossier.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Booster pumps were able to provide enough pressure to continue dialysis in Shreveport.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Future Project--Self-sustaining potable water supply for main hospital. </a:t>
            </a:r>
          </a:p>
        </p:txBody>
      </p:sp>
    </p:spTree>
    <p:extLst>
      <p:ext uri="{BB962C8B-B14F-4D97-AF65-F5344CB8AC3E}">
        <p14:creationId xmlns:p14="http://schemas.microsoft.com/office/powerpoint/2010/main" val="1565845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42018" y="452928"/>
            <a:ext cx="6699605" cy="658026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600" b="1" dirty="0">
                <a:solidFill>
                  <a:schemeClr val="accent3"/>
                </a:solidFill>
              </a:rPr>
              <a:t>Tornado Event- March 2,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649054" y="1273323"/>
            <a:ext cx="8542946" cy="452072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z="2600" dirty="0"/>
              <a:t>EF-1 Tornado</a:t>
            </a:r>
          </a:p>
          <a:p>
            <a:pPr lvl="0"/>
            <a:r>
              <a:rPr lang="en-US" sz="2600" dirty="0"/>
              <a:t>Caddo Parish Sheriff’s Office confirmed tornado on the ground at approximately 1800 hours. </a:t>
            </a:r>
          </a:p>
          <a:p>
            <a:pPr lvl="0"/>
            <a:r>
              <a:rPr lang="en-US" sz="2600" dirty="0"/>
              <a:t>Damaged the Oaks of Louisiana-Dependent Living, Assisted Living, and Skilled Nursing Facility Campus.</a:t>
            </a:r>
          </a:p>
          <a:p>
            <a:pPr lvl="0"/>
            <a:r>
              <a:rPr lang="en-US" sz="2600" dirty="0"/>
              <a:t>Damaged five businesses and multiple homes heavily damaged.</a:t>
            </a:r>
          </a:p>
          <a:p>
            <a:pPr lvl="0"/>
            <a:r>
              <a:rPr lang="en-US" sz="2600" dirty="0"/>
              <a:t>No injuries or deaths reported. </a:t>
            </a:r>
          </a:p>
          <a:p>
            <a:pPr lvl="0"/>
            <a:endParaRPr lang="en-US" sz="2600" dirty="0"/>
          </a:p>
          <a:p>
            <a:pPr lvl="0"/>
            <a:endParaRPr lang="en-US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7E7C0658-09C8-3820-192B-2493F17F3FC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1580" b="11580"/>
          <a:stretch>
            <a:fillRect/>
          </a:stretch>
        </p:blipFill>
        <p:spPr>
          <a:xfrm>
            <a:off x="0" y="6488"/>
            <a:ext cx="3708875" cy="31918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267F438-C8A4-F99E-7D1B-6AF26F377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98342"/>
            <a:ext cx="3529413" cy="3659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074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24926" y="333286"/>
            <a:ext cx="7167073" cy="786213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/>
              <a:t>Challenges From the Event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230680-67DC-AB23-8804-90025C81893A}"/>
              </a:ext>
            </a:extLst>
          </p:cNvPr>
          <p:cNvSpPr txBox="1"/>
          <p:nvPr/>
        </p:nvSpPr>
        <p:spPr>
          <a:xfrm>
            <a:off x="4401084" y="1230594"/>
            <a:ext cx="758012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NWS reported “The tornado was referred to as a low topped storm, not like a typical tall thunderstorm. This caused a weaker rotation and more difficulty to spot the signs on the NWS radar.” – Charlie Woodrum, NWS Meteorologist.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Was not initially detected and confirmed on radar by NWS Shreveport delaying the tornado warning.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NOAA Weather Radios needed updating.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Recovery of some damages was prolonged.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No Tornado Sirens on the property.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US" sz="2800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1F415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CEBA8D4-3754-3405-6541-D68BCF0AF0E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4272" b="4272"/>
          <a:stretch/>
        </p:blipFill>
        <p:spPr>
          <a:xfrm>
            <a:off x="1" y="0"/>
            <a:ext cx="4401082" cy="3537959"/>
          </a:xfrm>
        </p:spPr>
      </p:pic>
    </p:spTree>
    <p:extLst>
      <p:ext uri="{BB962C8B-B14F-4D97-AF65-F5344CB8AC3E}">
        <p14:creationId xmlns:p14="http://schemas.microsoft.com/office/powerpoint/2010/main" val="34231621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C033CCD-10FA-204C-1A25-6D087C401D87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188007" y="1661654"/>
            <a:ext cx="5443672" cy="1662659"/>
          </a:xfrm>
        </p:spPr>
        <p:txBody>
          <a:bodyPr/>
          <a:lstStyle/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b="1" dirty="0"/>
              <a:t>Video of March 2, 2023, Shreveport Tornado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A5C39290-8D16-6A6A-158B-FB4E36416092}"/>
              </a:ext>
            </a:extLst>
          </p:cNvPr>
          <p:cNvGraphicFramePr/>
          <p:nvPr/>
        </p:nvGraphicFramePr>
        <p:xfrm>
          <a:off x="5852033" y="1366742"/>
          <a:ext cx="4171533" cy="38811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3" name="Online Media 2" title="Tornado Sighting In Shreveport, LA">
            <a:hlinkClick r:id="" action="ppaction://media"/>
            <a:extLst>
              <a:ext uri="{FF2B5EF4-FFF2-40B4-BE49-F238E27FC236}">
                <a16:creationId xmlns:a16="http://schemas.microsoft.com/office/drawing/2014/main" id="{D3FC7A0E-94EF-5628-AE2D-9D4F683D02B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229884" y="0"/>
            <a:ext cx="49992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16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443671" y="307649"/>
            <a:ext cx="6748329" cy="615297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600" b="1" dirty="0"/>
              <a:t>Tornado Damage to Oaks Property</a:t>
            </a:r>
          </a:p>
        </p:txBody>
      </p:sp>
      <p:pic>
        <p:nvPicPr>
          <p:cNvPr id="12" name="Content Placeholder 11" descr="A tractor that has been crashed&#10;&#10;Description automatically generated with medium confidence">
            <a:extLst>
              <a:ext uri="{FF2B5EF4-FFF2-40B4-BE49-F238E27FC236}">
                <a16:creationId xmlns:a16="http://schemas.microsoft.com/office/drawing/2014/main" id="{3922D257-7DE1-A67A-BC71-DFE2F5786D53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6617" y="896396"/>
            <a:ext cx="4683533" cy="2532604"/>
          </a:xfrm>
          <a:prstGeom prst="rect">
            <a:avLst/>
          </a:prstGeom>
        </p:spPr>
      </p:pic>
      <p:pic>
        <p:nvPicPr>
          <p:cNvPr id="14" name="Picture 13" descr="A road with grass and trees&#10;&#10;Description automatically generated">
            <a:extLst>
              <a:ext uri="{FF2B5EF4-FFF2-40B4-BE49-F238E27FC236}">
                <a16:creationId xmlns:a16="http://schemas.microsoft.com/office/drawing/2014/main" id="{E83AAABC-01DA-1CD0-17F0-95851C7B5C47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77" y="4137194"/>
            <a:ext cx="4426721" cy="218313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F585EADE-F6D1-9C47-346C-B1ECF1B34C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7675" y="3520584"/>
            <a:ext cx="6380860" cy="30297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47E1F9-40A9-79EB-6D60-5A6E26C545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24909"/>
            <a:ext cx="5443670" cy="4001906"/>
          </a:xfrm>
          <a:prstGeom prst="rect">
            <a:avLst/>
          </a:prstGeom>
        </p:spPr>
      </p:pic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71E3D75-8517-6AB8-B9FE-30874F8359E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0376" y="537675"/>
            <a:ext cx="11291247" cy="585216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9728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973388" y="538385"/>
            <a:ext cx="9218612" cy="799877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/>
              <a:t>Lessons Learned and Mitigation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C40DB1-6FB6-4CCA-DC62-498EE388A7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80636C-50A4-0B8E-F19A-1F8521A02B5B}"/>
              </a:ext>
            </a:extLst>
          </p:cNvPr>
          <p:cNvSpPr txBox="1"/>
          <p:nvPr/>
        </p:nvSpPr>
        <p:spPr>
          <a:xfrm>
            <a:off x="5409488" y="1338262"/>
            <a:ext cx="66486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Notification needs addressed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New NOAA radios programmed for the zip code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Residents were encouraged to turn on Emergency Alerts and Public Safety Alerts notifications on their cell phones.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Residents were educated on local resources for notification through “Everbridge” registration of their phone with Caddo Office of Homeland Security and Emergency Preparedness.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Tornado Sirens are being researched now.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Residents and staff members have recurring education on “Code Grey Warning” response.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Tornado Drills are performed more often; with special emphasis on the primary (Spring) and secondary (November/December) severe weather seasons in Northwest Louisiana.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Prolonged recovery on removing tree debris and clearing property.  Consider having contracts in place for this.  </a:t>
            </a:r>
          </a:p>
        </p:txBody>
      </p:sp>
    </p:spTree>
    <p:extLst>
      <p:ext uri="{BB962C8B-B14F-4D97-AF65-F5344CB8AC3E}">
        <p14:creationId xmlns:p14="http://schemas.microsoft.com/office/powerpoint/2010/main" val="26665617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B097F71-82F5-98F3-6017-9DA702A3B64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30565" b="30565"/>
          <a:stretch>
            <a:fillRect/>
          </a:stretch>
        </p:blipFill>
        <p:spPr>
          <a:xfrm>
            <a:off x="0" y="0"/>
            <a:ext cx="4124571" cy="3042303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124569" y="128187"/>
            <a:ext cx="8067430" cy="1210075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600" b="1" dirty="0">
                <a:solidFill>
                  <a:schemeClr val="accent3"/>
                </a:solidFill>
              </a:rPr>
              <a:t>“Derecho” Severe Weather Event </a:t>
            </a:r>
          </a:p>
          <a:p>
            <a:pPr marL="0" indent="0" algn="r">
              <a:buNone/>
            </a:pPr>
            <a:r>
              <a:rPr lang="en-US" sz="3600" b="1" dirty="0">
                <a:solidFill>
                  <a:schemeClr val="accent3"/>
                </a:solidFill>
              </a:rPr>
              <a:t>June 16,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124570" y="1338263"/>
            <a:ext cx="8067429" cy="4181476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Approximately 0130 hours</a:t>
            </a:r>
          </a:p>
          <a:p>
            <a:pPr lvl="0"/>
            <a:r>
              <a:rPr lang="en-US" b="1" dirty="0"/>
              <a:t>Derecho- is a widespread, long-lived windstorm that is associated with a band of rapidly moving showers or thunderstorms.  Destruction is like a tornado, but in one direction along a relatively straight path.-National Weather Service. </a:t>
            </a:r>
          </a:p>
          <a:p>
            <a:pPr lvl="0"/>
            <a:r>
              <a:rPr lang="en-US" dirty="0"/>
              <a:t>At one point 233,898 AEP/SWEPCO customers were without power.  </a:t>
            </a:r>
          </a:p>
          <a:p>
            <a:pPr lvl="0"/>
            <a:r>
              <a:rPr lang="en-US" dirty="0"/>
              <a:t>Widespread tree and property damage and power lines down.</a:t>
            </a:r>
          </a:p>
          <a:p>
            <a:pPr lvl="0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E24E57-2CD8-B989-A071-162DDDFFF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042303"/>
            <a:ext cx="4124569" cy="3815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408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Placeholder 1" descr="A screenshot of a warning strategy&#10;&#10;Description automatically generated">
            <a:extLst>
              <a:ext uri="{FF2B5EF4-FFF2-40B4-BE49-F238E27FC236}">
                <a16:creationId xmlns:a16="http://schemas.microsoft.com/office/drawing/2014/main" id="{C13DF1DE-7BD1-0DC5-14DF-E463F8D5B0E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8648" b="8648"/>
          <a:stretch>
            <a:fillRect/>
          </a:stretch>
        </p:blipFill>
        <p:spPr>
          <a:xfrm>
            <a:off x="728550" y="643467"/>
            <a:ext cx="10734900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364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24926" y="145280"/>
            <a:ext cx="7167073" cy="666570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/>
              <a:t>Challenges From the Event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230680-67DC-AB23-8804-90025C81893A}"/>
              </a:ext>
            </a:extLst>
          </p:cNvPr>
          <p:cNvSpPr txBox="1"/>
          <p:nvPr/>
        </p:nvSpPr>
        <p:spPr>
          <a:xfrm>
            <a:off x="4401084" y="1230594"/>
            <a:ext cx="75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US" sz="2800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1F415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E220468-0487-499C-2B51-DF546B08DB7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5448" b="15448"/>
          <a:stretch>
            <a:fillRect/>
          </a:stretch>
        </p:blipFill>
        <p:spPr>
          <a:xfrm>
            <a:off x="0" y="0"/>
            <a:ext cx="4289989" cy="26833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1E94FB-3577-2676-8A05-A1CB9EE181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83379"/>
            <a:ext cx="4289989" cy="41746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51DC4D-A8F3-E15E-41C3-F6C9C0372517}"/>
              </a:ext>
            </a:extLst>
          </p:cNvPr>
          <p:cNvSpPr txBox="1"/>
          <p:nvPr/>
        </p:nvSpPr>
        <p:spPr>
          <a:xfrm>
            <a:off x="4486542" y="811850"/>
            <a:ext cx="749466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Wind blew the roof off the ICU unit at one hospital prompting life safety measures to relocate them to a safe area.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Three of the four hospitals were without power for 36-48 hours and over half the clinics were without power.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Greatly affected ER operations.  Only Level One Trauma Center closed temporarily.  Messaging to community. (PIO)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Heat and humidity buildup in hospital were significant.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Some critical sources not on generator power (Red Plugs).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Main Server Room overheated causing several systems to shutdown.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Fuel resources became an issue for generators and transport.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Surgeries and Cath Lab Canceled. No MRI or CT due to heat and no alternative cooling method.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1F415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Loss of refrigerated medications and vaccines.</a:t>
            </a:r>
          </a:p>
        </p:txBody>
      </p:sp>
    </p:spTree>
    <p:extLst>
      <p:ext uri="{BB962C8B-B14F-4D97-AF65-F5344CB8AC3E}">
        <p14:creationId xmlns:p14="http://schemas.microsoft.com/office/powerpoint/2010/main" val="39934938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63454" y="119642"/>
            <a:ext cx="7628546" cy="675118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/>
              <a:t>Lessons Learned and Mitigation</a:t>
            </a:r>
          </a:p>
        </p:txBody>
      </p:sp>
      <p:pic>
        <p:nvPicPr>
          <p:cNvPr id="6" name="Picture 5" descr="A white board with many stickers&#10;&#10;Description automatically generated">
            <a:extLst>
              <a:ext uri="{FF2B5EF4-FFF2-40B4-BE49-F238E27FC236}">
                <a16:creationId xmlns:a16="http://schemas.microsoft.com/office/drawing/2014/main" id="{FFF3E8B9-275A-262E-BD11-1948818E53B7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3965248" cy="3429000"/>
          </a:xfrm>
          <a:prstGeom prst="rect">
            <a:avLst/>
          </a:prstGeom>
        </p:spPr>
      </p:pic>
      <p:pic>
        <p:nvPicPr>
          <p:cNvPr id="8" name="Picture 7" descr="A fan in an office&#10;&#10;Description automatically generated">
            <a:extLst>
              <a:ext uri="{FF2B5EF4-FFF2-40B4-BE49-F238E27FC236}">
                <a16:creationId xmlns:a16="http://schemas.microsoft.com/office/drawing/2014/main" id="{63F7D4A9-B292-33FB-2608-9130E8E43E3F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428999"/>
            <a:ext cx="3965248" cy="34290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F70CA22-1DB1-F3F1-06DD-00D229B598D0}"/>
              </a:ext>
            </a:extLst>
          </p:cNvPr>
          <p:cNvSpPr txBox="1"/>
          <p:nvPr/>
        </p:nvSpPr>
        <p:spPr>
          <a:xfrm>
            <a:off x="4238714" y="897308"/>
            <a:ext cx="7802310" cy="61401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Test all red plugs (generator powered plugs) to ensure they are working properly. Add more red plugs for critical equipment.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Future project- generator to power all critical services at our primary hospital.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Booster pumps added to generator power.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Push notifications to IT staff when server room temperatures are approaching shutdown thresholds.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Additional temperature monitoring and cooling methods for server rooms, CT, MRI, and Lab.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Recognized the critical need to ensure we had a functional PIO capable of messaging critical information to the community.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Created Microsoft TEAMS command group for messaging out IAP, </a:t>
            </a:r>
            <a:r>
              <a:rPr lang="en-US" sz="1700" dirty="0" err="1"/>
              <a:t>SitRep</a:t>
            </a:r>
            <a:r>
              <a:rPr lang="en-US" sz="1700" dirty="0"/>
              <a:t>, and other command communications up and down the chain.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Area Hospital collaboration, communication and contingency planning when outages affect ER and Hospital capabilities creating more limited and complete diversions.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Plan is now in place to ensure all perishable meds and vaccines are relocated in refrigerators on generator plug power.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Re-committed fuel contracts for generators and plan for maintenance to stay abreast of fuel status.  Fuelman locations with city of Shreveport departments were confirmed and MOU to utilize.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8432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building with snow in front&#10;&#10;Description automatically generated">
            <a:extLst>
              <a:ext uri="{FF2B5EF4-FFF2-40B4-BE49-F238E27FC236}">
                <a16:creationId xmlns:a16="http://schemas.microsoft.com/office/drawing/2014/main" id="{17117B4D-4465-C9F5-DA5B-C99305306AE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860" b="25860"/>
          <a:stretch>
            <a:fillRect/>
          </a:stretch>
        </p:blipFill>
        <p:spPr>
          <a:xfrm>
            <a:off x="0" y="-1"/>
            <a:ext cx="4819828" cy="4264351"/>
          </a:xfr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324030" y="623843"/>
            <a:ext cx="6255521" cy="521293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200" b="1" dirty="0">
                <a:solidFill>
                  <a:schemeClr val="accent3"/>
                </a:solidFill>
              </a:rPr>
              <a:t>Winter Weather Storm Event- 2024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554766" y="1401511"/>
            <a:ext cx="6637234" cy="411822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January 14-20, 2024</a:t>
            </a:r>
          </a:p>
          <a:p>
            <a:pPr lvl="0"/>
            <a:r>
              <a:rPr lang="en-US" dirty="0"/>
              <a:t>Extended hours of sub-freezing temperatures</a:t>
            </a:r>
          </a:p>
          <a:p>
            <a:pPr lvl="0"/>
            <a:r>
              <a:rPr lang="en-US" dirty="0"/>
              <a:t>Sleet and Freezing Rain Event</a:t>
            </a:r>
          </a:p>
          <a:p>
            <a:pPr lvl="0"/>
            <a:r>
              <a:rPr lang="en-US" dirty="0"/>
              <a:t>Primarily sleet accumulation up to and over one inch.  </a:t>
            </a:r>
          </a:p>
          <a:p>
            <a:pPr lvl="0"/>
            <a:r>
              <a:rPr lang="en-US" dirty="0"/>
              <a:t>One positive was not a big freezing rain event and had no loss of power at hospitals. </a:t>
            </a:r>
          </a:p>
        </p:txBody>
      </p:sp>
    </p:spTree>
    <p:extLst>
      <p:ext uri="{BB962C8B-B14F-4D97-AF65-F5344CB8AC3E}">
        <p14:creationId xmlns:p14="http://schemas.microsoft.com/office/powerpoint/2010/main" val="34021624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195700" y="179463"/>
            <a:ext cx="5366759" cy="1158800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200" b="1" dirty="0"/>
              <a:t>Challenges from the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042020" y="803304"/>
            <a:ext cx="7149980" cy="509329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z="2200" dirty="0"/>
              <a:t>Hospital Command Center needed updating from IT, power needs, and communication.</a:t>
            </a:r>
          </a:p>
          <a:p>
            <a:pPr lvl="0"/>
            <a:r>
              <a:rPr lang="en-US" sz="2200" dirty="0"/>
              <a:t>Clinic supervisory staff did not get needed communications. </a:t>
            </a:r>
          </a:p>
          <a:p>
            <a:pPr lvl="0"/>
            <a:r>
              <a:rPr lang="en-US" sz="2200" dirty="0"/>
              <a:t>Staffing shortages due to hazardous road conditions.</a:t>
            </a:r>
          </a:p>
          <a:p>
            <a:pPr lvl="0"/>
            <a:r>
              <a:rPr lang="en-US" sz="2200" dirty="0"/>
              <a:t>Some staff stayed overnight at hospitals-lodging &amp; food service.</a:t>
            </a:r>
          </a:p>
          <a:p>
            <a:pPr lvl="0"/>
            <a:r>
              <a:rPr lang="en-US" sz="2200" dirty="0"/>
              <a:t>Facility parking lots were very hazardous and not all treated. </a:t>
            </a:r>
          </a:p>
          <a:p>
            <a:pPr lvl="0"/>
            <a:r>
              <a:rPr lang="en-US" sz="2200" dirty="0"/>
              <a:t>Complete loss of water pressure at one hospital and low pressure at all others. </a:t>
            </a:r>
          </a:p>
          <a:p>
            <a:pPr lvl="0"/>
            <a:r>
              <a:rPr lang="en-US" sz="2200" dirty="0"/>
              <a:t>Boil Advisory affected hospital- sterile processes, dialysis, ice machines. </a:t>
            </a:r>
          </a:p>
          <a:p>
            <a:pPr lvl="0"/>
            <a:r>
              <a:rPr lang="en-US" sz="2200" dirty="0"/>
              <a:t>Booster pumps would cavitate and shut down.</a:t>
            </a:r>
          </a:p>
          <a:p>
            <a:pPr marL="0" lvl="0" indent="0">
              <a:buNone/>
            </a:pPr>
            <a:endParaRPr lang="en-US" sz="2400" dirty="0"/>
          </a:p>
          <a:p>
            <a:pPr lvl="0"/>
            <a:endParaRPr lang="en-US" dirty="0"/>
          </a:p>
          <a:p>
            <a:pPr lvl="0"/>
            <a:endParaRPr lang="en-US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3776FBA1-C8D0-008E-173F-1078F479692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7903" b="17903"/>
          <a:stretch>
            <a:fillRect/>
          </a:stretch>
        </p:blipFill>
        <p:spPr>
          <a:xfrm>
            <a:off x="0" y="1"/>
            <a:ext cx="4529269" cy="24868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FA09564-4AC0-8E17-CA60-C5C998CCD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2486827"/>
            <a:ext cx="4529271" cy="4428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7474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870962" y="179463"/>
            <a:ext cx="5691498" cy="1158800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3200" b="1" dirty="0"/>
              <a:t>Lessons Learned and Mitigation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042020" y="803304"/>
            <a:ext cx="7149980" cy="509329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z="1500" dirty="0"/>
              <a:t>IT will update primary command center with power, phones, and two more monitors for briefings and command meetings.</a:t>
            </a:r>
          </a:p>
          <a:p>
            <a:pPr lvl="0"/>
            <a:r>
              <a:rPr lang="en-US" sz="1500" dirty="0"/>
              <a:t>All HCC should be stood up during system wide events.</a:t>
            </a:r>
          </a:p>
          <a:p>
            <a:pPr lvl="0"/>
            <a:r>
              <a:rPr lang="en-US" sz="1500" dirty="0"/>
              <a:t>Utilize Send Word Now for mass communication messaging to staff. Core group of physician services supervisor added to TEAMS command group.</a:t>
            </a:r>
          </a:p>
          <a:p>
            <a:pPr lvl="0"/>
            <a:r>
              <a:rPr lang="en-US" sz="1500" dirty="0"/>
              <a:t>WK staff and resources requested through local OHSEP office provided transportation to and from the hospital for staff that could not drive safely. Liability-??</a:t>
            </a:r>
          </a:p>
          <a:p>
            <a:pPr lvl="0"/>
            <a:r>
              <a:rPr lang="en-US" sz="1500" dirty="0"/>
              <a:t>Chief Nursing Officers would like to be more active in their individual command centers for their assigned hospital staffing and resource needs. </a:t>
            </a:r>
          </a:p>
          <a:p>
            <a:pPr lvl="0"/>
            <a:r>
              <a:rPr lang="en-US" sz="1500" dirty="0"/>
              <a:t>Developing an app or electronic means for staff to request lodging and food service if staying overnight at hospital. </a:t>
            </a:r>
          </a:p>
          <a:p>
            <a:pPr lvl="0"/>
            <a:r>
              <a:rPr lang="en-US" sz="1500" dirty="0"/>
              <a:t>We needed to confirm water &amp; ice supply contracts and work towards securing our own self-sustaining water supply (looking at military water storage bladders).</a:t>
            </a:r>
          </a:p>
          <a:p>
            <a:pPr lvl="0"/>
            <a:r>
              <a:rPr lang="en-US" sz="1500" dirty="0"/>
              <a:t>Contract vendor to supply and apply ice melt to all major hospital parking lots.  </a:t>
            </a:r>
          </a:p>
          <a:p>
            <a:pPr lvl="0"/>
            <a:r>
              <a:rPr lang="en-US" sz="1500" dirty="0"/>
              <a:t>Infection Prevention and Control developing a boil advisory policy to solidify elements of re-processing: Sterile processing for surgeries and GI Lab upper and lower procedure probes. </a:t>
            </a:r>
          </a:p>
          <a:p>
            <a:pPr lvl="0"/>
            <a:r>
              <a:rPr lang="en-US" sz="1500" dirty="0"/>
              <a:t>Option of conducting our own water quality testing confirmed by LDH Engineer to continue water usage.</a:t>
            </a:r>
          </a:p>
          <a:p>
            <a:pPr marL="0" lvl="0" indent="0">
              <a:buNone/>
            </a:pPr>
            <a:endParaRPr lang="en-US" sz="1400" dirty="0"/>
          </a:p>
          <a:p>
            <a:pPr lvl="0"/>
            <a:endParaRPr lang="en-US" sz="1600" dirty="0"/>
          </a:p>
          <a:p>
            <a:pPr lvl="0"/>
            <a:endParaRPr lang="en-US" sz="2000" dirty="0"/>
          </a:p>
          <a:p>
            <a:pPr lvl="0"/>
            <a:endParaRPr lang="en-US" sz="2000" dirty="0"/>
          </a:p>
          <a:p>
            <a:pPr lvl="0"/>
            <a:endParaRPr lang="en-US" sz="2000" dirty="0"/>
          </a:p>
          <a:p>
            <a:pPr lvl="0"/>
            <a:endParaRPr lang="en-US" sz="2000" dirty="0"/>
          </a:p>
          <a:p>
            <a:pPr marL="0" lvl="0" indent="0">
              <a:buNone/>
            </a:pPr>
            <a:endParaRPr lang="en-US" sz="2400" dirty="0"/>
          </a:p>
          <a:p>
            <a:pPr lvl="0"/>
            <a:endParaRPr lang="en-US" dirty="0"/>
          </a:p>
          <a:p>
            <a:pPr lvl="0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FD35C5-1DBB-7A24-9166-6FAFAD587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09772"/>
            <a:ext cx="4854010" cy="3448228"/>
          </a:xfrm>
          <a:prstGeom prst="rect">
            <a:avLst/>
          </a:prstGeom>
        </p:spPr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CDAFBDD-E918-6118-8FC3-DD8C5AD9463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5507" b="15507"/>
          <a:stretch>
            <a:fillRect/>
          </a:stretch>
        </p:blipFill>
        <p:spPr>
          <a:xfrm>
            <a:off x="1" y="0"/>
            <a:ext cx="4854010" cy="340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0963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A5CF399-20B7-824B-D8E3-28DE694B7C0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1052" b="11052"/>
          <a:stretch>
            <a:fillRect/>
          </a:stretch>
        </p:blipFill>
        <p:spPr>
          <a:xfrm>
            <a:off x="1" y="0"/>
            <a:ext cx="4550794" cy="3230310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8780E4-CC8E-BE3A-46A3-E23DBCC5985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691640" y="145279"/>
            <a:ext cx="7500359" cy="589659"/>
          </a:xfrm>
          <a:prstGeom prst="rect">
            <a:avLst/>
          </a:prstGeom>
        </p:spPr>
        <p:txBody>
          <a:bodyPr/>
          <a:lstStyle/>
          <a:p>
            <a:pPr marL="0" indent="0" algn="r">
              <a:buNone/>
            </a:pPr>
            <a:r>
              <a:rPr lang="en-US" sz="4000" b="1" dirty="0">
                <a:solidFill>
                  <a:schemeClr val="accent3"/>
                </a:solidFill>
              </a:rPr>
              <a:t>Closing and 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BAB6-9B4D-EFD6-3B84-53D34C64CE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91640" y="880217"/>
            <a:ext cx="7500360" cy="463952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b="1" dirty="0"/>
              <a:t>Relationships</a:t>
            </a:r>
            <a:r>
              <a:rPr lang="en-US" dirty="0"/>
              <a:t>- local, state, federal, unified command group</a:t>
            </a:r>
          </a:p>
          <a:p>
            <a:pPr lvl="0"/>
            <a:r>
              <a:rPr lang="en-US" b="1" dirty="0"/>
              <a:t>Preparedness</a:t>
            </a:r>
            <a:r>
              <a:rPr lang="en-US" dirty="0"/>
              <a:t>- drills, exercises (discussion and operational), workshops, webinars, and organizational recurring education</a:t>
            </a:r>
          </a:p>
          <a:p>
            <a:pPr lvl="0"/>
            <a:r>
              <a:rPr lang="en-US" b="1" dirty="0"/>
              <a:t>“You will perform how you prepare.”</a:t>
            </a:r>
          </a:p>
          <a:p>
            <a:pPr lvl="0"/>
            <a:r>
              <a:rPr lang="en-US" b="1" dirty="0"/>
              <a:t>Situational Awareness</a:t>
            </a:r>
          </a:p>
          <a:p>
            <a:pPr lvl="0"/>
            <a:r>
              <a:rPr lang="en-US" b="1" dirty="0"/>
              <a:t>Engage your Hospital Leadership</a:t>
            </a:r>
          </a:p>
          <a:p>
            <a:pPr lvl="0"/>
            <a:r>
              <a:rPr lang="en-US" b="1"/>
              <a:t>Be a student </a:t>
            </a:r>
            <a:r>
              <a:rPr lang="en-US" b="1" dirty="0"/>
              <a:t>of your profession</a:t>
            </a:r>
          </a:p>
          <a:p>
            <a:pPr lvl="0"/>
            <a:r>
              <a:rPr lang="en-US" b="1" dirty="0"/>
              <a:t>“Perfection does not exist—you can always do better, and you can always grow.”- </a:t>
            </a:r>
            <a:r>
              <a:rPr lang="en-US" b="1" i="1" dirty="0"/>
              <a:t>Les Brown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A63D71-D21A-8E2D-A4CF-ABD99DE83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46556"/>
            <a:ext cx="4550794" cy="364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7017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CBE64-17B9-8EC4-1EF1-F946CBD002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350378"/>
            <a:ext cx="10481417" cy="4409318"/>
          </a:xfrm>
        </p:spPr>
        <p:txBody>
          <a:bodyPr/>
          <a:lstStyle/>
          <a:p>
            <a:r>
              <a:rPr lang="en-US" sz="6600" dirty="0"/>
              <a:t>Thank You!!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Scott Wolverton</a:t>
            </a:r>
            <a:br>
              <a:rPr lang="en-US" dirty="0"/>
            </a:br>
            <a:r>
              <a:rPr lang="en-US" dirty="0">
                <a:hlinkClick r:id="rId2"/>
              </a:rPr>
              <a:t>swolverton@wkhs.com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318-212-4025</a:t>
            </a:r>
          </a:p>
        </p:txBody>
      </p:sp>
    </p:spTree>
    <p:extLst>
      <p:ext uri="{BB962C8B-B14F-4D97-AF65-F5344CB8AC3E}">
        <p14:creationId xmlns:p14="http://schemas.microsoft.com/office/powerpoint/2010/main" val="2961619816"/>
      </p:ext>
    </p:extLst>
  </p:cSld>
  <p:clrMapOvr>
    <a:masterClrMapping/>
  </p:clrMapOvr>
</p:sld>
</file>

<file path=ppt/theme/theme1.xml><?xml version="1.0" encoding="utf-8"?>
<a:theme xmlns:a="http://schemas.openxmlformats.org/drawingml/2006/main" name="1_Cover Slides">
  <a:themeElements>
    <a:clrScheme name="Willis Knighton">
      <a:dk1>
        <a:srgbClr val="1F4153"/>
      </a:dk1>
      <a:lt1>
        <a:srgbClr val="FFFFFF"/>
      </a:lt1>
      <a:dk2>
        <a:srgbClr val="6191AB"/>
      </a:dk2>
      <a:lt2>
        <a:srgbClr val="F7F4F0"/>
      </a:lt2>
      <a:accent1>
        <a:srgbClr val="3E748E"/>
      </a:accent1>
      <a:accent2>
        <a:srgbClr val="282C27"/>
      </a:accent2>
      <a:accent3>
        <a:srgbClr val="A71F44"/>
      </a:accent3>
      <a:accent4>
        <a:srgbClr val="2F8374"/>
      </a:accent4>
      <a:accent5>
        <a:srgbClr val="DBC483"/>
      </a:accent5>
      <a:accent6>
        <a:srgbClr val="ABD3CC"/>
      </a:accent6>
      <a:hlink>
        <a:srgbClr val="A71F44"/>
      </a:hlink>
      <a:folHlink>
        <a:srgbClr val="FFFFF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3091F8ED5AEA44962E4D3340721827" ma:contentTypeVersion="20" ma:contentTypeDescription="Create a new document." ma:contentTypeScope="" ma:versionID="1c0115722d964263e8f2fc2155bd0a68">
  <xsd:schema xmlns:xsd="http://www.w3.org/2001/XMLSchema" xmlns:xs="http://www.w3.org/2001/XMLSchema" xmlns:p="http://schemas.microsoft.com/office/2006/metadata/properties" xmlns:ns1="http://schemas.microsoft.com/sharepoint/v3" xmlns:ns2="0e4fac54-a62d-434e-a96a-2b762292c16b" xmlns:ns3="e0b45472-b695-441a-8df1-b72fbe6f52de" targetNamespace="http://schemas.microsoft.com/office/2006/metadata/properties" ma:root="true" ma:fieldsID="e4efaa357f2dd3f52882ad6185d834fb" ns1:_="" ns2:_="" ns3:_="">
    <xsd:import namespace="http://schemas.microsoft.com/sharepoint/v3"/>
    <xsd:import namespace="0e4fac54-a62d-434e-a96a-2b762292c16b"/>
    <xsd:import namespace="e0b45472-b695-441a-8df1-b72fbe6f52de"/>
    <xsd:element name="properties">
      <xsd:complexType>
        <xsd:sequence>
          <xsd:element name="documentManagement">
            <xsd:complexType>
              <xsd:all>
                <xsd:element ref="ns2:Division" minOccurs="0"/>
                <xsd:element ref="ns2:Section" minOccurs="0"/>
                <xsd:element ref="ns1:PublishingStartDate" minOccurs="0"/>
                <xsd:element ref="ns1:PublishingExpirationDate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0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11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4fac54-a62d-434e-a96a-2b762292c16b" elementFormDefault="qualified">
    <xsd:import namespace="http://schemas.microsoft.com/office/2006/documentManagement/types"/>
    <xsd:import namespace="http://schemas.microsoft.com/office/infopath/2007/PartnerControls"/>
    <xsd:element name="Division" ma:index="8" nillable="true" ma:displayName="Division" ma:format="Dropdown" ma:internalName="Division" ma:readOnly="false">
      <xsd:simpleType>
        <xsd:restriction base="dms:Choice">
          <xsd:enumeration value="Executive"/>
          <xsd:enumeration value="Disaster Recovery"/>
          <xsd:enumeration value="Preparedness, Response &amp; Interoperability"/>
          <xsd:enumeration value="Grants &amp; Administration"/>
        </xsd:restriction>
      </xsd:simpleType>
    </xsd:element>
    <xsd:element name="Section" ma:index="9" nillable="true" ma:displayName="Section" ma:format="Dropdown" ma:internalName="Section" ma:readOnly="false">
      <xsd:simpleType>
        <xsd:restriction base="dms:Choice">
          <xsd:enumeration value="Executive Office"/>
          <xsd:enumeration value="Preparedness"/>
          <xsd:enumeration value="PRI Operations"/>
          <xsd:enumeration value="Sub Recipient Monitoring"/>
          <xsd:enumeration value="Facility Management"/>
          <xsd:enumeration value="G &amp; A Management"/>
          <xsd:enumeration value="DR Process Services"/>
          <xsd:enumeration value="DR Management"/>
          <xsd:enumeration value="DR Public Assistance Grants"/>
          <xsd:enumeration value="DR Public Assistance Closeout"/>
          <xsd:enumeration value="DR Public Assistance Technical Services"/>
          <xsd:enumeration value="DR Public Assistance SALs"/>
          <xsd:enumeration value="DR Hazard Mitigation Grants"/>
          <xsd:enumeration value="DR Hazard Mitigation SALs"/>
          <xsd:enumeration value="Homeland Security Grants"/>
          <xsd:enumeration value="Recovery Grants Administration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b45472-b695-441a-8df1-b72fbe6f52d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vision xmlns="0e4fac54-a62d-434e-a96a-2b762292c16b" xsi:nil="true"/>
    <PublishingExpirationDate xmlns="http://schemas.microsoft.com/sharepoint/v3" xsi:nil="true"/>
    <PublishingStartDate xmlns="http://schemas.microsoft.com/sharepoint/v3" xsi:nil="true"/>
    <Section xmlns="0e4fac54-a62d-434e-a96a-2b762292c16b" xsi:nil="true"/>
  </documentManagement>
</p:properties>
</file>

<file path=customXml/itemProps1.xml><?xml version="1.0" encoding="utf-8"?>
<ds:datastoreItem xmlns:ds="http://schemas.openxmlformats.org/officeDocument/2006/customXml" ds:itemID="{0D5EB07D-25B5-48D1-9AC2-DEBDE1BDD341}"/>
</file>

<file path=customXml/itemProps2.xml><?xml version="1.0" encoding="utf-8"?>
<ds:datastoreItem xmlns:ds="http://schemas.openxmlformats.org/officeDocument/2006/customXml" ds:itemID="{54942530-98F1-4F02-A473-95C54F27AC86}"/>
</file>

<file path=customXml/itemProps3.xml><?xml version="1.0" encoding="utf-8"?>
<ds:datastoreItem xmlns:ds="http://schemas.openxmlformats.org/officeDocument/2006/customXml" ds:itemID="{F118BB14-276B-4CDA-9F9A-BB12AD443ACF}"/>
</file>

<file path=docProps/app.xml><?xml version="1.0" encoding="utf-8"?>
<Properties xmlns="http://schemas.openxmlformats.org/officeDocument/2006/extended-properties" xmlns:vt="http://schemas.openxmlformats.org/officeDocument/2006/docPropsVTypes">
  <TotalTime>1894</TotalTime>
  <Words>1844</Words>
  <Application>Microsoft Office PowerPoint</Application>
  <PresentationFormat>Widescreen</PresentationFormat>
  <Paragraphs>159</Paragraphs>
  <Slides>26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Aptos</vt:lpstr>
      <vt:lpstr>Arial</vt:lpstr>
      <vt:lpstr>Avenir Book</vt:lpstr>
      <vt:lpstr>Avenir Next LT Pro</vt:lpstr>
      <vt:lpstr>Avenir Next LT Pro Demi</vt:lpstr>
      <vt:lpstr>Calibri</vt:lpstr>
      <vt:lpstr>Cambria Math</vt:lpstr>
      <vt:lpstr>Georgia</vt:lpstr>
      <vt:lpstr>1_Cover Slides</vt:lpstr>
      <vt:lpstr>LESSONS LEARNED FROM REAL WORLD EVENTS</vt:lpstr>
      <vt:lpstr>Willis Knighton Health (WKH) has served the Northwest Louisiana communities since 1924.   WKH is accredited through The Joint Commission and has four emergency departments that serve the Shreveport/Bossier City area, eight urgent care centers, over 100 clinics/physician services, cancer treatment center with the only proton treatment therapy available in the state, and four fitness/wellness centers.  Our mission-”to continuously improve the health and well-being of the people we serve.”  </vt:lpstr>
      <vt:lpstr>PowerPoint Presentation</vt:lpstr>
      <vt:lpstr>Disasters and Emergencies have a tremendous impact on hospital systems like WKH.  These include Natural Disasters such as tornados, flooding, extreme winter weather; Accidental Disasters such as utility failures, fire, train derailment; and Intentional Events such as active shooter/killer, cyberattacks, workplace violence, and terrorism.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You!! Scott Wolverton swolverton@wkhs.com 318-212-4025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LESSONS LEARNED FROM REAL WORLD EVENTS</dc:title>
  <dc:creator>Wolverton, Scott</dc:creator>
  <cp:lastModifiedBy>Rubby Douglas</cp:lastModifiedBy>
  <cp:revision>2</cp:revision>
  <dcterms:created xsi:type="dcterms:W3CDTF">2024-03-25T15:33:09Z</dcterms:created>
  <dcterms:modified xsi:type="dcterms:W3CDTF">2024-05-01T18:10:33Z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0x010100AE3091F8ED5AEA44962E4D3340721827</vt:lpwstr>
  </property>
</Properties>
</file>